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83" r:id="rId27"/>
    <p:sldId id="279" r:id="rId28"/>
    <p:sldId id="280" r:id="rId29"/>
    <p:sldId id="281" r:id="rId30"/>
    <p:sldId id="282" r:id="rId3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75" d="100"/>
          <a:sy n="75" d="100"/>
        </p:scale>
        <p:origin x="1914" y="9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7" Type="http://schemas.openxmlformats.org/officeDocument/2006/relationships/slide" Target="../slides/slide12.xml"/><Relationship Id="rId6" Type="http://schemas.openxmlformats.org/officeDocument/2006/relationships/slide" Target="../slides/slide5.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f23402e93348528ddcbdf0#tid=68fb21b67a4d3800093b27f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1078992"/>
          </a:xfrm>
          <a:prstGeom prst="rect">
            <a:avLst/>
          </a:prstGeom>
        </p:spPr>
      </p:pic>
      <p:sp>
        <p:nvSpPr>
          <p:cNvPr id="4" name="MasterShapeName"/>
          <p:cNvSpPr/>
          <p:nvPr/>
        </p:nvSpPr>
        <p:spPr>
          <a:xfrm>
            <a:off x="8385048" y="4242816"/>
            <a:ext cx="2660904" cy="1078992"/>
          </a:xfrm>
          <a:prstGeom prst="rect">
            <a:avLst/>
          </a:prstGeom>
          <a:noFill/>
        </p:spPr>
        <p:txBody>
          <a:bodyPr wrap="square" lIns="0" tIns="0" rIns="0" bIns="0" rtlCol="0" anchor="ctr"/>
          <a:lstStyle/>
          <a:p>
            <a:pPr algn="ctr">
              <a:lnSpc>
                <a:spcPct val="100000"/>
              </a:lnSpc>
            </a:pPr>
            <a:r>
              <a:rPr lang="en-US" sz="2000" b="1"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高中历史  选择性必修3     文化交流与传播</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4681728" y="98704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4681728" y="345236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4681728" y="4282948"/>
            <a:ext cx="768096" cy="768096"/>
          </a:xfrm>
          <a:prstGeom prst="rect">
            <a:avLst/>
          </a:prstGeom>
        </p:spPr>
      </p:pic>
      <p:pic>
        <p:nvPicPr>
          <p:cNvPr id="7" name="MasterShapeName" descr="preencoded.png"/>
          <p:cNvPicPr>
            <a:picLocks noChangeAspect="1"/>
          </p:cNvPicPr>
          <p:nvPr/>
        </p:nvPicPr>
        <p:blipFill>
          <a:blip r:embed="rId5"/>
          <a:stretch>
            <a:fillRect/>
          </a:stretch>
        </p:blipFill>
        <p:spPr>
          <a:xfrm>
            <a:off x="4681728" y="5122672"/>
            <a:ext cx="768096" cy="768096"/>
          </a:xfrm>
          <a:prstGeom prst="rect">
            <a:avLst/>
          </a:prstGeom>
        </p:spPr>
      </p:pic>
      <p:sp>
        <p:nvSpPr>
          <p:cNvPr id="8" name="MasterShapeName"/>
          <p:cNvSpPr/>
          <p:nvPr/>
        </p:nvSpPr>
        <p:spPr>
          <a:xfrm>
            <a:off x="4681728" y="987044"/>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9" name="MasterShapeName"/>
          <p:cNvSpPr/>
          <p:nvPr/>
        </p:nvSpPr>
        <p:spPr>
          <a:xfrm>
            <a:off x="4681728" y="345236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10" name="MasterShapeName"/>
          <p:cNvSpPr/>
          <p:nvPr/>
        </p:nvSpPr>
        <p:spPr>
          <a:xfrm>
            <a:off x="4681728" y="428294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1" name="MasterShapeName"/>
          <p:cNvSpPr/>
          <p:nvPr/>
        </p:nvSpPr>
        <p:spPr>
          <a:xfrm>
            <a:off x="4681728" y="5122672"/>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12" name="MasterShapeName"/>
          <p:cNvSpPr/>
          <p:nvPr/>
        </p:nvSpPr>
        <p:spPr>
          <a:xfrm>
            <a:off x="5943600" y="1142492"/>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13" name="MasterShapeName?linknodeid=904f93e97&amp;color=RGB(0,96,96)">
            <a:hlinkClick r:id="rId6" action="ppaction://hlinksldjump"/>
          </p:cNvPr>
          <p:cNvSpPr/>
          <p:nvPr/>
        </p:nvSpPr>
        <p:spPr>
          <a:xfrm>
            <a:off x="5943600" y="360781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重难斩</a:t>
            </a:r>
            <a:endParaRPr lang="en-US" sz="2400" dirty="0"/>
          </a:p>
        </p:txBody>
      </p:sp>
      <p:sp>
        <p:nvSpPr>
          <p:cNvPr id="14" name="MasterShapeName"/>
          <p:cNvSpPr/>
          <p:nvPr/>
        </p:nvSpPr>
        <p:spPr>
          <a:xfrm>
            <a:off x="5943600" y="443839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史料解</a:t>
            </a:r>
            <a:endParaRPr lang="en-US" sz="2400" dirty="0"/>
          </a:p>
        </p:txBody>
      </p:sp>
      <p:sp>
        <p:nvSpPr>
          <p:cNvPr id="15" name="MasterShapeName?linknodeid=8b873e8ba&amp;color=RGB(0,96,96)">
            <a:hlinkClick r:id="rId7" action="ppaction://hlinksldjump"/>
          </p:cNvPr>
          <p:cNvSpPr/>
          <p:nvPr/>
        </p:nvSpPr>
        <p:spPr>
          <a:xfrm>
            <a:off x="5943600" y="5278120"/>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知识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55778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知识绘</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重难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64922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重难斩</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巩固练">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66344" y="877824"/>
            <a:ext cx="649224" cy="649224"/>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巩固练</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1.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5.xml"/><Relationship Id="rId2" Type="http://schemas.openxmlformats.org/officeDocument/2006/relationships/slide" Target="slide9.xml"/><Relationship Id="rId1" Type="http://schemas.openxmlformats.org/officeDocument/2006/relationships/slide" Target="slide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8.xml"/><Relationship Id="rId1"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f01e09697?vaa=1&amp;vcp=1&amp;vop=1&amp;pid=a5a229b59&amp;color=0,55,96&amp;vtp=1&amp;bt=1&amp;bbb=1&amp;hb=1"/>
          <p:cNvSpPr/>
          <p:nvPr/>
        </p:nvSpPr>
        <p:spPr>
          <a:xfrm>
            <a:off x="502920" y="2900716"/>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例2</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[陕西西安2025高二期中]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兴起于中亚的贵霜帝国在公元2世纪时步入鼎盛阶段。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考古学家研究发现，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帝国当时的钱币主要呈圆形</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，正面大多是国王的形象，背面则是各类神像。这些钱币上不仅有佛陀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、希腊</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诸神</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，还有古埃及的男神和女神形象。由此可知，</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贵霜帝国的钱币(</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5_2#f01e09697.choices?vaa=1&amp;vcp=1&amp;vop=1&amp;pid=a5a229b59&amp;color=0,55,96&amp;vtp=1&amp;bbb=1"/>
          <p:cNvSpPr/>
          <p:nvPr/>
        </p:nvSpPr>
        <p:spPr>
          <a:xfrm>
            <a:off x="502920" y="413795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明显受到中国秦汉时期货币形制的影响</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能够体现出封建君主对宗教的虔诚信奉</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是帝国经济与多元文化交融发展的见证</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表明商品在文化交流中起到了主要作用</a:t>
            </a:r>
            <a:endParaRPr lang="en-US" altLang="zh-CN" sz="1800"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f01e09697?vaa=1&amp;vcp=1&amp;vop=1&amp;pid=a5a229b59&amp;color=0,55,96&amp;vtp=1&amp;bt=1&amp;bbb=1&amp;hb=1"/>
          <p:cNvSpPr/>
          <p:nvPr/>
        </p:nvSpPr>
        <p:spPr>
          <a:xfrm>
            <a:off x="502920" y="2078772"/>
            <a:ext cx="10570464" cy="32878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【解析】本题考查亚欧游牧民族大迁徙对区域文化发展的影响。根据材料信息并结合所学知识可知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，贵霜</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帝国钱币的形制以及正面的国王形象</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，反映了其经济发展状况以及政治统治特点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，而钱币背面则为包括佛</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陀</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、希腊诸神乃至古埃及的男神和女神等多种形象的神像，体现了多元文化的交融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，所以贵霜帝国的钱币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是帝国经济与多元文化交融发展的见证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，C项正确；根据材料可知，贵霜帝国钱币正面是国王形象</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、背面</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是神像的特点与中国秦汉时期货币背面以文字为主的特点有明显差异</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，排除A项；根据所学知识可知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，钱</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币上有国王形象和神像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，不能直接说明封建君主对宗教的虔诚信奉，也可能是利用宗教来巩固统治等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B项；根据材料可知，材料主要强调的是钱币上的文化元素，没有突出商品在文化交流中的作用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，更不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能得出商品在文化交流中起到主要作用的结论</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
        <p:nvSpPr>
          <p:cNvPr id="3" name="QC_5_AN.8_1#f01e09697?vaa=1&amp;vcp=1&amp;vop=1&amp;pid=a5a229b59&amp;color=0,55,96&amp;vtp=1&amp;bbb=1"/>
          <p:cNvSpPr/>
          <p:nvPr/>
        </p:nvSpPr>
        <p:spPr>
          <a:xfrm>
            <a:off x="502920" y="538108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bg/>
                                          </p:spTgt>
                                        </p:tgtEl>
                                        <p:attrNameLst>
                                          <p:attrName>style.visibility</p:attrName>
                                        </p:attrNameLst>
                                      </p:cBhvr>
                                      <p:to>
                                        <p:strVal val="visible"/>
                                      </p:to>
                                    </p:set>
                                    <p:animEffect transition="in" filter="fade">
                                      <p:cBhvr>
                                        <p:cTn id="54" dur="500"/>
                                        <p:tgtEl>
                                          <p:spTgt spid="3">
                                            <p:bg/>
                                          </p:spTgt>
                                        </p:tgtEl>
                                      </p:cBhvr>
                                    </p:animEffect>
                                    <p:anim calcmode="lin" valueType="num">
                                      <p:cBhvr>
                                        <p:cTn id="55" dur="500" fill="hold"/>
                                        <p:tgtEl>
                                          <p:spTgt spid="3">
                                            <p:bg/>
                                          </p:spTgt>
                                        </p:tgtEl>
                                        <p:attrNameLst>
                                          <p:attrName>ppt_x</p:attrName>
                                        </p:attrNameLst>
                                      </p:cBhvr>
                                      <p:tavLst>
                                        <p:tav tm="0">
                                          <p:val>
                                            <p:strVal val="#ppt_x"/>
                                          </p:val>
                                        </p:tav>
                                        <p:tav tm="100000">
                                          <p:val>
                                            <p:strVal val="#ppt_x"/>
                                          </p:val>
                                        </p:tav>
                                      </p:tavLst>
                                    </p:anim>
                                    <p:anim calcmode="lin" valueType="num">
                                      <p:cBhvr>
                                        <p:cTn id="56" dur="500" fill="hold"/>
                                        <p:tgtEl>
                                          <p:spTgt spid="3">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0" end="0"/>
                                            </p:txEl>
                                          </p:spTgt>
                                        </p:tgtEl>
                                        <p:attrNameLst>
                                          <p:attrName>style.visibility</p:attrName>
                                        </p:attrNameLst>
                                      </p:cBhvr>
                                      <p:to>
                                        <p:strVal val="visible"/>
                                      </p:to>
                                    </p:set>
                                    <p:animEffect transition="in" filter="fade">
                                      <p:cBhvr>
                                        <p:cTn id="59" dur="500"/>
                                        <p:tgtEl>
                                          <p:spTgt spid="3">
                                            <p:txEl>
                                              <p:pRg st="0" end="0"/>
                                            </p:txEl>
                                          </p:spTgt>
                                        </p:tgtEl>
                                      </p:cBhvr>
                                    </p:animEffect>
                                    <p:anim calcmode="lin" valueType="num">
                                      <p:cBhvr>
                                        <p:cTn id="6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8b873e8ba?vaa=1&amp;vcp=1&amp;vop=1&amp;pid=f7064801a&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[山东枣庄三中2025高二月考]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公元前1100年</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，印欧人部族之一的多利安人摧毁了希腊蓬勃发展的迈锡尼</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，希腊进入荷马时代。这一时期，多利安人由北而南，把冶铁技术传入希腊</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，使希腊人掌握了施肥和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引水灌溉技术</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，希腊的政治格局也逐步进入城邦时期。这一现象反映出，</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印欧人的迁徙(</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1_1#8b873e8ba.bracket?vaa=1&amp;vcp=1&amp;vop=1&amp;pid=f7064801a&amp;color=0,55,96&amp;vpa=3&amp;vtp=1"/>
          <p:cNvSpPr/>
          <p:nvPr/>
        </p:nvSpPr>
        <p:spPr>
          <a:xfrm>
            <a:off x="9373075" y="2694119"/>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5_BD.9_2#8b873e8ba.choices?vaa=1&amp;vcp=1&amp;vop=1&amp;pid=f7064801a&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促进了亚欧大陆的种族变迁</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奠定了雅典民主政治的基础</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影响了区域文明的发展路径</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体现了游牧部落的文明成就</a:t>
            </a:r>
            <a:endParaRPr lang="en-US" altLang="zh-CN" sz="1800" dirty="0"/>
          </a:p>
        </p:txBody>
      </p:sp>
      <p:sp>
        <p:nvSpPr>
          <p:cNvPr id="5" name="QC_5_AS.10_1#8b873e8ba?vaa=1&amp;vcp=1&amp;vop=1&amp;pid=f7064801a&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【解析】本题考查印欧人迁徙对区域发展的影响。据材料可知，多利安人摧毁了迈锡尼文明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，希腊进入荷</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马时代</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，当时多利安人也将冶铁技术传入希腊，使希腊人掌握了施肥和引水灌溉技术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，希腊的政治格局也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逐步进入城邦时期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，说明印欧人的迁徙影响了区域文明的发展路径，C项正确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；材料没有描述种族变迁的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信息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，排除A项；材料也没有描述雅典民主政治的信息，排除B项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；材料描述的是印欧人迁徙对希腊的影</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，而非游牧部落的文明成就，排除D项。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b75852f6f?vaa=1&amp;vcp=1&amp;vop=1&amp;pid=f7064801a&amp;color=0,55,96&amp;vtp=1&amp;bt=1&amp;bbb=1&amp;hb=1"/>
          <p:cNvSpPr/>
          <p:nvPr/>
        </p:nvSpPr>
        <p:spPr>
          <a:xfrm>
            <a:off x="502920" y="1866713"/>
            <a:ext cx="10570464" cy="7702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[辽宁沈阳2025高二期中]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考古发现，斯基泰人（印欧人分支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）的动物纹饰青铜器在黑海至蒙古高原的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广大区域均有出土</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，且与波斯、希腊器物存在技术共性。</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这种现象说明(</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5_1#b75852f6f.bracket?vaa=1&amp;vcp=1&amp;vop=1&amp;pid=f7064801a&amp;color=0,55,96&amp;vpa=4&amp;vtp=1"/>
          <p:cNvSpPr/>
          <p:nvPr/>
        </p:nvSpPr>
        <p:spPr>
          <a:xfrm>
            <a:off x="7772875" y="2272478"/>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13_2#b75852f6f.choices?vaa=1&amp;vcp=1&amp;vop=1&amp;pid=f7064801a&amp;color=0,55,96&amp;vtp=1&amp;bbb=1"/>
          <p:cNvSpPr/>
          <p:nvPr/>
        </p:nvSpPr>
        <p:spPr>
          <a:xfrm>
            <a:off x="502920" y="2691832"/>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军事征服导致文化同质</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游牧迁徙促进技术交流</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商贸活动推动艺术趋同</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农业扩张带来工艺革新</a:t>
            </a:r>
            <a:endParaRPr lang="en-US" altLang="zh-CN" sz="1800" dirty="0"/>
          </a:p>
        </p:txBody>
      </p:sp>
      <p:sp>
        <p:nvSpPr>
          <p:cNvPr id="5" name="QC_5_AS.14_1#b75852f6f?vaa=1&amp;vcp=1&amp;vop=1&amp;pid=f7064801a&amp;color=0,55,96&amp;vtp=1&amp;bbb=1&amp;hb=1"/>
          <p:cNvSpPr/>
          <p:nvPr/>
        </p:nvSpPr>
        <p:spPr>
          <a:xfrm>
            <a:off x="502920" y="3511617"/>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【解析】本题考查印欧人的迁徙。根据材料并结合所学知识可知，斯基泰人是印欧人的分支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，其活动范围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横跨欧亚草原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。题目中提及他们的青铜器在广大区域内出土，且与波斯、希腊器物存在技术共性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，这表明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不同地区的工艺技术存在交流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。游牧民族因迁徙频繁，在与波斯、希腊等定居文明接触过程中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，既传播了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自身的技术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，也吸收了其他文明的特点，B项正确；材料提到的是印欧人的文化特征，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未提及军事征服，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且材料讲的是文化交融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，并非同质化，排除A项；商贸活动虽可能推动交流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，但游牧迁徙更直接促进广泛</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的技术传播</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，且“趋同”的说法有误，排除C项；农业扩张与游牧民族特性不符，排除D项。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c1da4265b?vaa=1&amp;vcp=1&amp;vop=1&amp;pid=f7064801a&amp;color=0,55,96&amp;vtp=1&amp;bt=1&amp;bbb=1&amp;hb=1"/>
          <p:cNvSpPr/>
          <p:nvPr/>
        </p:nvSpPr>
        <p:spPr>
          <a:xfrm>
            <a:off x="502920" y="1735205"/>
            <a:ext cx="10570464" cy="1049655"/>
          </a:xfrm>
          <a:prstGeom prst="rect">
            <a:avLst/>
          </a:prstGeom>
          <a:noFill/>
        </p:spPr>
        <p:txBody>
          <a:bodyPr wrap="none" lIns="0" tIns="0" rIns="0" bIns="0" rtlCol="0" anchor="t"/>
          <a:lstStyle/>
          <a:p>
            <a:pPr algn="l" latinLnBrk="1">
              <a:lnSpc>
                <a:spcPts val="29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[吉林松原2025高二期中]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公元前2世纪—公元2世纪，生活在中亚地区的大月氏人西迁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，征服了印度北</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，建立贵霜帝国。贵霜帝国吸收了希腊、波斯、印度等多种文化元素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，其文化特色通过丝绸之路向东传</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播到中国</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这一现象可用于研究(</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9_1#c1da4265b.bracket?vaa=1&amp;vcp=1&amp;vop=1&amp;pid=f7064801a&amp;color=0,55,96&amp;vpa=5&amp;vtp=1"/>
          <p:cNvSpPr/>
          <p:nvPr/>
        </p:nvSpPr>
        <p:spPr>
          <a:xfrm>
            <a:off x="3873976" y="2455295"/>
            <a:ext cx="331788" cy="316040"/>
          </a:xfrm>
          <a:prstGeom prst="rect">
            <a:avLst/>
          </a:prstGeom>
          <a:noFill/>
        </p:spPr>
        <p:txBody>
          <a:bodyPr wrap="none" lIns="0" tIns="0" rIns="0" bIns="0" rtlCol="0" anchor="t"/>
          <a:lstStyle/>
          <a:p>
            <a:pPr algn="ctr" latinLnBrk="1">
              <a:lnSpc>
                <a:spcPts val="27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5_BD.17_2#c1da4265b.choices?vaa=1&amp;vcp=1&amp;vop=1&amp;pid=f7064801a&amp;color=0,55,96&amp;vtp=1&amp;bbb=1"/>
          <p:cNvSpPr/>
          <p:nvPr/>
        </p:nvSpPr>
        <p:spPr>
          <a:xfrm>
            <a:off x="502920" y="2824103"/>
            <a:ext cx="10570464" cy="681355"/>
          </a:xfrm>
          <a:prstGeom prst="rect">
            <a:avLst/>
          </a:prstGeom>
          <a:noFill/>
        </p:spPr>
        <p:txBody>
          <a:bodyPr wrap="none" lIns="0" tIns="0" rIns="0" bIns="0" rtlCol="0" anchor="t"/>
          <a:lstStyle/>
          <a:p>
            <a:pPr latinLnBrk="1">
              <a:lnSpc>
                <a:spcPts val="29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民族迁徙与文化交融</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贸易往来与城市发展</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2700"/>
              </a:lnSpc>
              <a:tabLst>
                <a:tab pos="5393055"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宗教传播与思想碰撞</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军事征服与政治变革</a:t>
            </a:r>
            <a:endParaRPr lang="en-US" altLang="zh-CN" sz="1800" dirty="0"/>
          </a:p>
        </p:txBody>
      </p:sp>
      <p:sp>
        <p:nvSpPr>
          <p:cNvPr id="5" name="QC_5_AS.18_1#c1da4265b?vaa=1&amp;vcp=1&amp;vop=1&amp;pid=f7064801a&amp;color=0,55,96&amp;vtp=1&amp;bbb=1&amp;hb=1"/>
          <p:cNvSpPr/>
          <p:nvPr/>
        </p:nvSpPr>
        <p:spPr>
          <a:xfrm>
            <a:off x="502920" y="3547622"/>
            <a:ext cx="10570464" cy="2535365"/>
          </a:xfrm>
          <a:prstGeom prst="rect">
            <a:avLst/>
          </a:prstGeom>
          <a:noFill/>
        </p:spPr>
        <p:txBody>
          <a:bodyPr wrap="none" lIns="0" tIns="0" rIns="0" bIns="0" rtlCol="0" anchor="t"/>
          <a:lstStyle/>
          <a:p>
            <a:pPr algn="l" latinLnBrk="1">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【解析】本题考查亚欧游牧民族大迁徙对区域文化发展的影响。根据材料可知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，大月氏人在西迁过程中征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服了印度北部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，建立贵霜帝国，并且吸收了希腊、波斯、印度等多种文化元素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，随后其文化特色又通过丝</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绸之路向东传播到中国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，这体现了文化在民族迁徙过程中的交融与传播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，所以该现象可用于研究民族迁徙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与文化交融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，A项正确；材料中并未涉及贸易往来以及城市发展的相关内容，排除B项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；材料中没有提到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宗教传播的信息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，也没有体现出思想碰撞的具体情况，排除C项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；大月氏人西迁建立贵霜帝国确实存在军</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事征服的过程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，但材料重点强调的是文化的交融与传播，而不是政治变革</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，政治变革在材料中没有相关表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8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述</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500"/>
                                        <p:tgtEl>
                                          <p:spTgt spid="5">
                                            <p:txEl>
                                              <p:pRg st="6" end="6"/>
                                            </p:txEl>
                                          </p:spTgt>
                                        </p:tgtEl>
                                      </p:cBhvr>
                                    </p:animEffect>
                                    <p:anim calcmode="lin" valueType="num">
                                      <p:cBhvr>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496468028?vaa=1&amp;vcp=1&amp;vop=1&amp;pid=f7064801a&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[四川部分学校2025高二月考]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匈奴西迁时，携带大量牛羊、青铜器具及手工织物</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，其墓葬出土的陶器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形制与中原地区相似</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，且发现有粟作农业的遗迹。《后汉书》记载游牧民族迁徙时“随水草放牧</a:t>
            </a:r>
            <a:r>
              <a:rPr lang="en-US" altLang="zh-CN" sz="1800"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庐为舍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”，但同时也会筑城郭，起坞壁。这些考古发现与文献记载互证，</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可知古代游牧民族迁徙(</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23_1#496468028.bracket?vaa=1&amp;vcp=1&amp;vop=1&amp;pid=f7064801a&amp;color=0,55,96&amp;vpa=6&amp;vtp=1"/>
          <p:cNvSpPr/>
          <p:nvPr/>
        </p:nvSpPr>
        <p:spPr>
          <a:xfrm>
            <a:off x="10147775" y="2694119"/>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21_2#496468028.choices?vaa=1&amp;vcp=1&amp;vop=1&amp;pid=f7064801a&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固守传统畜牧生活方式</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完全接受农耕生产模式</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主要为掠夺中原的物资</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促进不同文明交流交融</a:t>
            </a:r>
            <a:endParaRPr lang="en-US" altLang="zh-CN" sz="1800" dirty="0"/>
          </a:p>
        </p:txBody>
      </p:sp>
      <p:sp>
        <p:nvSpPr>
          <p:cNvPr id="5" name="QC_5_AS.22_1#496468028?vaa=1&amp;vcp=1&amp;vop=1&amp;pid=f7064801a&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【解析】本题考查游牧民族的迁徙。根据材料可知</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匈奴西迁携带的物品有中原特色</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墓葬中有粟作农业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遗迹</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史料记载游牧民族迁徙时既吸纳汉族文化，又保留着自身游牧民族的特点</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这体现了在迁徙过程中</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不同文明的交流交融</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D项正确</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材料中提到匈奴西迁时墓葬中有粟作农业遗迹</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还会“筑城郭,起坞壁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说明他们并非固守传统畜牧生活方式</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材料只是提及墓葬中发现有与农耕相关的遗迹</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不能说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明游牧民族完全</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接受农耕生产模式</a:t>
            </a:r>
            <a:r>
              <a:rPr lang="zh-CN" altLang="en-US"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a:t>
            </a:r>
            <a:r>
              <a:rPr lang="zh-CN" altLang="en-US"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材料没有提及匈奴西迁是为了掠夺中原物资</a:t>
            </a:r>
            <a:r>
              <a:rPr lang="zh-CN" altLang="en-US"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a:t>
            </a:r>
            <a:endParaRPr lang="en-US" altLang="zh-CN" dirty="0"/>
          </a:p>
        </p:txBody>
      </p:sp>
      <p:sp>
        <p:nvSpPr>
          <p:cNvPr id="6" name="文本框 5"/>
          <p:cNvSpPr txBox="1"/>
          <p:nvPr/>
        </p:nvSpPr>
        <p:spPr>
          <a:xfrm>
            <a:off x="3546475" y="1625600"/>
            <a:ext cx="4064000" cy="368300"/>
          </a:xfrm>
          <a:prstGeom prst="rect">
            <a:avLst/>
          </a:prstGeom>
          <a:noFill/>
        </p:spPr>
        <p:txBody>
          <a:bodyPr wrap="square" rtlCol="0">
            <a:spAutoFit/>
          </a:bodyPr>
          <a:p>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bg/>
                                          </p:spTgt>
                                        </p:tgtEl>
                                        <p:attrNameLst>
                                          <p:attrName>style.visibility</p:attrName>
                                        </p:attrNameLst>
                                      </p:cBhvr>
                                      <p:to>
                                        <p:strVal val="visible"/>
                                      </p:to>
                                    </p:set>
                                    <p:animEffect transition="in" filter="fade">
                                      <p:cBhvr>
                                        <p:cTn id="19" dur="500"/>
                                        <p:tgtEl>
                                          <p:spTgt spid="3">
                                            <p:bg/>
                                          </p:spTgt>
                                        </p:tgtEl>
                                      </p:cBhvr>
                                    </p:animEffect>
                                    <p:anim calcmode="lin" valueType="num">
                                      <p:cBhvr>
                                        <p:cTn id="20" dur="500" fill="hold"/>
                                        <p:tgtEl>
                                          <p:spTgt spid="3">
                                            <p:bg/>
                                          </p:spTgt>
                                        </p:tgtEl>
                                        <p:attrNameLst>
                                          <p:attrName>ppt_x</p:attrName>
                                        </p:attrNameLst>
                                      </p:cBhvr>
                                      <p:tavLst>
                                        <p:tav tm="0">
                                          <p:val>
                                            <p:strVal val="#ppt_x"/>
                                          </p:val>
                                        </p:tav>
                                        <p:tav tm="100000">
                                          <p:val>
                                            <p:strVal val="#ppt_x"/>
                                          </p:val>
                                        </p:tav>
                                      </p:tavLst>
                                    </p:anim>
                                    <p:anim calcmode="lin" valueType="num">
                                      <p:cBhvr>
                                        <p:cTn id="21" dur="500" fill="hold"/>
                                        <p:tgtEl>
                                          <p:spTgt spid="3">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anim calcmode="lin" valueType="num">
                                      <p:cBhvr>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bdf3b70b5?vaa=1&amp;vcp=1&amp;vop=1&amp;pid=1f51edb71&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[河北邢台2025高二月考]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654年，西哥特王国的《西哥特法典》颁布</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，该法典在形式上与罗马法一样划</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分为篇和章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，但在法律渊源上则包括哥特人古老习惯、罗马法、教会法和国王敕令。</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混合性是其突出特征。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由此推知(</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27_1#bdf3b70b5.bracket?vaa=1&amp;vcp=1&amp;vop=1&amp;pid=1f51edb71&amp;color=0,55,96&amp;vpa=7&amp;vtp=1"/>
          <p:cNvSpPr/>
          <p:nvPr/>
        </p:nvSpPr>
        <p:spPr>
          <a:xfrm>
            <a:off x="1600676" y="2694119"/>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25_2#bdf3b70b5.choices?vaa=1&amp;vcp=1&amp;vop=1&amp;pid=1f51edb71&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封君封臣制度初步形成</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民族迁徙促进交流互鉴</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日耳曼人文化影响巨大</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罗马法的影响源远流长</a:t>
            </a:r>
            <a:endParaRPr lang="en-US" altLang="zh-CN" sz="1800" dirty="0"/>
          </a:p>
        </p:txBody>
      </p:sp>
      <p:sp>
        <p:nvSpPr>
          <p:cNvPr id="5" name="QC_5_AS.26_1#bdf3b70b5?vaa=1&amp;vcp=1&amp;vop=1&amp;pid=1f51edb71&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【解析】本题考查印欧人迁徙的影响。据材料可知，该法典与罗马法形式相似</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，但是法律渊源则呈现多元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，而且“混合性是其突出特征”，由此推知，在中世纪民族迁徙的过程中，各个民族相互借鉴，</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取长补短，</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促进了欧洲文化的交流互鉴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，B项正确；材料强调的是法律的互鉴，不是封君封臣制度初步形成，</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；日耳曼人文化影响巨大不符合材料主旨，排除C项；材料的主旨不仅涉及罗马法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，而且还涉及教会法</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和国王敕令等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c3ac71645?vaa=1&amp;vcp=1&amp;vop=1&amp;pid=1f51edb71&amp;color=0,55,96&amp;vtp=1&amp;bt=1&amp;bbb=1&amp;hb=1"/>
          <p:cNvSpPr/>
          <p:nvPr/>
        </p:nvSpPr>
        <p:spPr>
          <a:xfrm>
            <a:off x="502920" y="2900716"/>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[贵州遵义2025高二期中]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公元前1500年左右</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雅利安人迁徙至印度</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在与本土文化交融中逐渐确立主导</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地位</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至公元前6世纪列国时代</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种姓制度和佛教成为古代印度社会的重要符号</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。这反映了迁入南亚的印欧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29_2#c3ac71645.choices?vaa=1&amp;vcp=1&amp;vop=1&amp;pid=1f51edb71&amp;color=0,55,96&amp;vtp=1&amp;bbb=1"/>
          <p:cNvSpPr/>
          <p:nvPr/>
        </p:nvSpPr>
        <p:spPr>
          <a:xfrm>
            <a:off x="502920" y="413795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通过文化交融重构本土社会秩序</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完全依赖武力维持对恒河的控制</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彻底毁灭了印度河流域原生文明</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直接引入希腊城邦政治制度模式</a:t>
            </a:r>
            <a:endParaRPr lang="en-US" altLang="zh-CN" sz="1800"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1_1#c3ac71645?vaa=1&amp;vcp=1&amp;vop=1&amp;pid=1f51edb71&amp;color=0,55,96&amp;mp=1&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【解析】本题考查雅利安人的迁徙。雅利安人迁入后</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并非单纯以武力征服</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而是通过文化交融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（如吸收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本土宗教元素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、结合自身部落制度）重构了社会秩序。种姓制度的形成（婆罗门、刹帝利等阶层的划分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和佛教的兴起</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（对种姓制度的反思与调适）</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均体现了新的社会秩序在文化交融中逐步确立</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故选A项</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材料中雅利安人对恒河流域的控制主要通过文化渗透</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而非依赖军事征服</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且“完全依赖”表述绝对</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B项</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印度河流域哈拉帕文明衰落早于雅利安人迁徙</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且雅利安人主要吸收而非毁灭本土文化</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希腊城邦政治制度形成于公元前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8世纪希腊城邦开始兴起之后</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且雅利安人属印欧语系民族</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起源于东欧平</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原</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与希腊城邦制</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度无直接关联</a:t>
            </a:r>
            <a:r>
              <a:rPr lang="zh-CN" altLang="en-US"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
        <p:nvSpPr>
          <p:cNvPr id="3" name="QC_5_AN.32_1#c3ac71645?vaa=1&amp;vcp=1&amp;vop=1&amp;pid=1f51edb71&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10ae66499?vaa=1&amp;vcp=1&amp;vop=1&amp;pid=1f51edb71&amp;color=0,55,96&amp;vtp=1&amp;bt=1&amp;bbb=1&amp;hb=1"/>
          <p:cNvSpPr/>
          <p:nvPr/>
        </p:nvSpPr>
        <p:spPr>
          <a:xfrm>
            <a:off x="502920" y="1735205"/>
            <a:ext cx="10570464" cy="1049655"/>
          </a:xfrm>
          <a:prstGeom prst="rect">
            <a:avLst/>
          </a:prstGeom>
          <a:noFill/>
        </p:spPr>
        <p:txBody>
          <a:bodyPr wrap="none" lIns="0" tIns="0" rIns="0" bIns="0" rtlCol="0" anchor="t"/>
          <a:lstStyle/>
          <a:p>
            <a:pPr algn="l" latinLnBrk="1">
              <a:lnSpc>
                <a:spcPts val="29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[河南部分学校2025高二联考]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375年，匈人制服东哥特人后，立即进攻西哥特人。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西哥特人不顾一切地、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势如怒潮般地涌向罗马境内</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，经亚德里亚堡之战，大败罗马军队，匈人占领西哥特故地后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，仍不断越过多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瑙河</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，于是其他日耳曼部族也踏上了大迁徙的征途。由此可知，</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日耳曼人大迁徙(</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5_1#10ae66499.bracket?vaa=1&amp;vcp=1&amp;vop=1&amp;pid=1f51edb71&amp;color=0,55,96&amp;vpa=9&amp;vtp=1"/>
          <p:cNvSpPr/>
          <p:nvPr/>
        </p:nvSpPr>
        <p:spPr>
          <a:xfrm>
            <a:off x="8674575" y="2455295"/>
            <a:ext cx="331788" cy="316040"/>
          </a:xfrm>
          <a:prstGeom prst="rect">
            <a:avLst/>
          </a:prstGeom>
          <a:noFill/>
        </p:spPr>
        <p:txBody>
          <a:bodyPr wrap="none" lIns="0" tIns="0" rIns="0" bIns="0" rtlCol="0" anchor="t"/>
          <a:lstStyle/>
          <a:p>
            <a:pPr algn="ctr" latinLnBrk="1">
              <a:lnSpc>
                <a:spcPts val="27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33_2#10ae66499.choices?vaa=1&amp;vcp=1&amp;vop=1&amp;pid=1f51edb71&amp;color=0,55,96&amp;vtp=1&amp;bbb=1"/>
          <p:cNvSpPr/>
          <p:nvPr/>
        </p:nvSpPr>
        <p:spPr>
          <a:xfrm>
            <a:off x="502920" y="2824103"/>
            <a:ext cx="10570464" cy="681355"/>
          </a:xfrm>
          <a:prstGeom prst="rect">
            <a:avLst/>
          </a:prstGeom>
          <a:noFill/>
        </p:spPr>
        <p:txBody>
          <a:bodyPr wrap="none" lIns="0" tIns="0" rIns="0" bIns="0" rtlCol="0" anchor="t"/>
          <a:lstStyle/>
          <a:p>
            <a:pPr latinLnBrk="1">
              <a:lnSpc>
                <a:spcPts val="29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由南向北快速地推进</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使亚欧文明充分交融</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2700"/>
              </a:lnSpc>
              <a:tabLst>
                <a:tab pos="5393055"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导致东罗马帝国灭亡</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具有一定被动性特点</a:t>
            </a:r>
            <a:endParaRPr lang="en-US" altLang="zh-CN" sz="1800" dirty="0"/>
          </a:p>
        </p:txBody>
      </p:sp>
      <p:sp>
        <p:nvSpPr>
          <p:cNvPr id="5" name="QC_5_AS.34_1#10ae66499?vaa=1&amp;vcp=1&amp;vop=1&amp;pid=1f51edb71&amp;color=0,55,96&amp;vtp=1&amp;bbb=1&amp;hb=1"/>
          <p:cNvSpPr/>
          <p:nvPr/>
        </p:nvSpPr>
        <p:spPr>
          <a:xfrm>
            <a:off x="502920" y="3547745"/>
            <a:ext cx="10682605" cy="2535555"/>
          </a:xfrm>
          <a:prstGeom prst="rect">
            <a:avLst/>
          </a:prstGeom>
          <a:noFill/>
        </p:spPr>
        <p:txBody>
          <a:bodyPr wrap="none" lIns="0" tIns="0" rIns="0" bIns="0" rtlCol="0" anchor="t"/>
          <a:lstStyle/>
          <a:p>
            <a:pPr algn="l" latinLnBrk="1">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【解析】本题考查亚欧游牧民族的迁徙。根据材料“匈人制服东哥特人后，立即进攻西哥特人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。西哥特人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不顾一切地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、势如怒潮般地涌向罗马境内，经亚德里亚堡之战，大败罗马军队。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匈人占领西哥特故地后，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仍不断越过多瑙河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，于是其他日耳曼部族也踏上了大迁徙的征途”可得出，匈奴人征服东哥特人后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特人被迫迁徙</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，匈奴人占领西哥特故地后仍不断越过多瑙河，</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于是其他日耳曼部族也踏上了大迁徙的征途，</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这说明日耳曼人大迁徙是由匈奴人的进攻造成的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，具有一定被动性特点，D项正确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；日耳曼人大迁徙由北</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向南快速推进</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，排除A项；日耳曼人大迁徙使亚欧文明遭到破坏，并且材料未体现文明交融，排除B</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8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奥斯曼人攻陷君士坦丁堡</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，导致东罗马帝国灭亡，排除C项。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anim calcmode="lin" valueType="num">
                                      <p:cBhvr>
                                        <p:cTn id="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anim calcmode="lin" valueType="num">
                                      <p:cBhvr>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anim calcmode="lin" valueType="num">
                                      <p:cBhvr>
                                        <p:cTn id="1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anim calcmode="lin" valueType="num">
                                      <p:cBhvr>
                                        <p:cTn id="2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anim calcmode="lin" valueType="num">
                                      <p:cBhvr>
                                        <p:cTn id="28"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500"/>
                                        <p:tgtEl>
                                          <p:spTgt spid="5">
                                            <p:txEl>
                                              <p:pRg st="5" end="5"/>
                                            </p:txEl>
                                          </p:spTgt>
                                        </p:tgtEl>
                                      </p:cBhvr>
                                    </p:animEffect>
                                    <p:anim calcmode="lin" valueType="num">
                                      <p:cBhvr>
                                        <p:cTn id="33"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fade">
                                      <p:cBhvr>
                                        <p:cTn id="37" dur="500"/>
                                        <p:tgtEl>
                                          <p:spTgt spid="5">
                                            <p:txEl>
                                              <p:pRg st="6" end="6"/>
                                            </p:txEl>
                                          </p:spTgt>
                                        </p:tgtEl>
                                      </p:cBhvr>
                                    </p:animEffect>
                                    <p:anim calcmode="lin" valueType="num">
                                      <p:cBhvr>
                                        <p:cTn id="38"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3f9ee4e33.fixed?vcp=1&amp;color=0,55,96&amp;tib=255,255,255&amp;vtp=1" descr="preencoded.png"/>
          <p:cNvPicPr>
            <a:picLocks noChangeAspect="1"/>
          </p:cNvPicPr>
          <p:nvPr/>
        </p:nvPicPr>
        <p:blipFill>
          <a:blip r:embed="rId1"/>
          <a:stretch>
            <a:fillRect/>
          </a:stretch>
        </p:blipFill>
        <p:spPr>
          <a:xfrm>
            <a:off x="4507992" y="2020824"/>
            <a:ext cx="3127248" cy="1344168"/>
          </a:xfrm>
          <a:prstGeom prst="rect">
            <a:avLst/>
          </a:prstGeom>
        </p:spPr>
      </p:pic>
      <p:sp>
        <p:nvSpPr>
          <p:cNvPr id="3" name="C_1_BD#3f9ee4e33.fixed?vcp=1&amp;color=61,88,159&amp;vtp=1&amp;bbb=1"/>
          <p:cNvSpPr/>
          <p:nvPr/>
        </p:nvSpPr>
        <p:spPr>
          <a:xfrm>
            <a:off x="4507992" y="2093976"/>
            <a:ext cx="3163824" cy="969264"/>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第三单元</a:t>
            </a:r>
            <a:endParaRPr lang="en-US" altLang="zh-CN" sz="5400" dirty="0"/>
          </a:p>
        </p:txBody>
      </p:sp>
      <p:sp>
        <p:nvSpPr>
          <p:cNvPr id="4" name="C_1_BD#3f9ee4e33.fixed?vcp=1&amp;color=61,88,159&amp;vtp=1&amp;bbb=1"/>
          <p:cNvSpPr/>
          <p:nvPr/>
        </p:nvSpPr>
        <p:spPr>
          <a:xfrm>
            <a:off x="1216152" y="3529584"/>
            <a:ext cx="9756648" cy="2121408"/>
          </a:xfrm>
          <a:prstGeom prst="rect">
            <a:avLst/>
          </a:prstGeom>
          <a:noFill/>
        </p:spPr>
        <p:txBody>
          <a:bodyPr wrap="none" lIns="0" tIns="0" rIns="0" bIns="0" rtlCol="0" anchor="t"/>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人口迁徙、文化交融与认同</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7_1#8d9c9b539?vaa=1&amp;vcp=1&amp;vop=1&amp;pid=1f51edb71&amp;color=0,55,96&amp;vtp=1&amp;bt=1&amp;bbb=1&amp;hb=1"/>
          <p:cNvSpPr/>
          <p:nvPr/>
        </p:nvSpPr>
        <p:spPr>
          <a:xfrm>
            <a:off x="502920" y="2072454"/>
            <a:ext cx="10570464" cy="7702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[福建三明2025高二期中]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《欧洲文明十五讲》中提到</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中世纪日耳曼人南迁、西迁的同时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,阿拉伯人也流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入西欧</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,西班牙一度成为阿拉伯的西方重镇。</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这反映出当时西欧(</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9_1#8d9c9b539.bracket?vaa=1&amp;vcp=1&amp;vop=1&amp;pid=1f51edb71&amp;color=0,55,96&amp;vpa=10&amp;vtp=1"/>
          <p:cNvSpPr/>
          <p:nvPr/>
        </p:nvSpPr>
        <p:spPr>
          <a:xfrm>
            <a:off x="6915625" y="2478218"/>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5_BD.37_2#8d9c9b539.choices?vaa=1&amp;vcp=1&amp;vop=1&amp;pid=1f51edb71&amp;color=0,55,96&amp;vtp=1&amp;bbb=1"/>
          <p:cNvSpPr/>
          <p:nvPr/>
        </p:nvSpPr>
        <p:spPr>
          <a:xfrm>
            <a:off x="502920" y="2897573"/>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自给自足经济体制解体</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已具有开放的全球视野</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孕育着巨大的文化活力</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成为东西方的经济枢纽</a:t>
            </a:r>
            <a:endParaRPr lang="en-US" altLang="zh-CN" sz="1800" dirty="0"/>
          </a:p>
        </p:txBody>
      </p:sp>
      <p:sp>
        <p:nvSpPr>
          <p:cNvPr id="5" name="QC_5_AS.38_1#8d9c9b539?vaa=1&amp;vcp=1&amp;vop=1&amp;pid=1f51edb71&amp;color=0,55,96&amp;vtp=1&amp;bbb=1&amp;hb=1"/>
          <p:cNvSpPr/>
          <p:nvPr/>
        </p:nvSpPr>
        <p:spPr>
          <a:xfrm>
            <a:off x="502920" y="3717358"/>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【解析】本题考查亚欧游牧民族大迁徙对区域文化发展的影响。日耳曼人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、阿拉伯人等不同民族向西欧流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动</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这种不同文化背景人群的汇聚交流</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使得西欧吸收多种文化元素</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为西欧文化发展注入新活力</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孕育</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巨大文化活力</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故选C项</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自给自足经济体制解体发生于14—15世纪</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而题干所述为中世纪早期民族迁徙</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阶段</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庄园经济仍占主导</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中世纪西欧处于相对封闭状态</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全球视野的形成要到新航路开辟后</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与题干时间不符</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除</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B项</a:t>
            </a:r>
            <a:r>
              <a:rPr lang="zh-CN" altLang="en-US"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中世纪东西方经济枢纽主要为拜占庭和阿拉伯地区</a:t>
            </a:r>
            <a:r>
              <a:rPr lang="zh-CN" altLang="en-US"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西欧处于边缘位置</a:t>
            </a:r>
            <a:r>
              <a:rPr lang="zh-CN" altLang="en-US"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a:t>
            </a:r>
            <a:endPar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anim calcmode="lin" valueType="num">
                                      <p:cBhvr>
                                        <p:cTn id="2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uiExpand="1" build="p"/>
      <p:bldP spid="5" grpId="0"/>
      <p:bldP spid="5"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1_1#32ce8b2a4?vaa=1&amp;vcp=1&amp;vop=1&amp;pid=1f51edb71&amp;color=0,55,96&amp;vtp=1&amp;bt=1&amp;bbb=1&amp;hb=1"/>
          <p:cNvSpPr/>
          <p:nvPr/>
        </p:nvSpPr>
        <p:spPr>
          <a:xfrm>
            <a:off x="502920" y="1854236"/>
            <a:ext cx="10570464" cy="244964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[广东深圳2025高二期中]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阅读材料，完成下列要求。</a:t>
            </a:r>
            <a:endParaRPr lang="en-US" altLang="zh-CN" sz="1800" dirty="0"/>
          </a:p>
          <a:p>
            <a:pPr latinLnBrk="1">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料一</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燕然山之战后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南匈奴深入汉土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在北方边郡游牧生息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由于汉朝怀柔远人的政策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他们不缴税</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但要接受郡县制的人口管理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同期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内迁的还有西北的氐</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东北的鲜卑</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漠北的羯人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三国后期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由于中原人口剧减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魏晋不断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招抚</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少数民族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百年间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内迁的少数民族数百万人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其中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匈奴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70</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万</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羌</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80</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氐人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100</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鲜卑</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250</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西晋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八王之乱</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北方总人口约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1500</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汉人只占三分之一</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摘编自潘岳《中西文明根性比较》</a:t>
            </a:r>
            <a:endParaRPr lang="en-US" altLang="zh-CN" dirty="0"/>
          </a:p>
        </p:txBody>
      </p:sp>
      <p:sp>
        <p:nvSpPr>
          <p:cNvPr id="3" name="QO_5_BD.41_2#32ce8b2a4?vaa=1&amp;vcp=1&amp;vop=1&amp;pid=1f51edb71&amp;color=0,55,96&amp;vtp=1&amp;bbb=1&amp;hb=1"/>
          <p:cNvSpPr/>
          <p:nvPr/>
        </p:nvSpPr>
        <p:spPr>
          <a:xfrm>
            <a:off x="502920" y="4333085"/>
            <a:ext cx="10570464" cy="161144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材料二</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在西欧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当日耳曼人进入时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罗马制度已彻底崩塌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新的事物尚未出现</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或者仅绽芽蕾而未成气</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候</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这样就给日耳曼人留下了可以想象和创造的空间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而日耳曼人的社会机制易于或利于激发创新</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于是</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便产生了新的思想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制度和新的经济社会因素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摘编自刘景华《中古世界兴起的主要文明及特征》</a:t>
            </a:r>
            <a:endParaRPr lang="en-US" altLang="zh-CN"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1_3#32ce8b2a4?vaa=1&amp;vcp=1&amp;vop=1&amp;pid=1f51edb71&amp;color=0,55,96&amp;vtp=1&amp;bt=1&amp;bbb=1&amp;hb=1"/>
          <p:cNvSpPr/>
          <p:nvPr/>
        </p:nvSpPr>
        <p:spPr>
          <a:xfrm>
            <a:off x="502920" y="2066072"/>
            <a:ext cx="10570464" cy="244964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材料三</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中国虽屡遭北方游牧民族的冲击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但作为中国古典文化载体的汉民族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其语言</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思想学说</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宗教</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信仰及社会秩序基本没变</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民族大迁徙没有对根基雄厚的传统文化造成致命的打击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只是融进了一些新的</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内容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而在西欧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以日耳曼人为主体的民族大迁徙则不同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蛮族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具有野性却充满活力</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强大的异质文化</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将昔日的古典文化体系彻底打碎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其内容与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蛮族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基督教文化相混合</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经过熔炼</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铸成了一种崭新</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的西欧文化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摘编自刘爱兰《民族大迁徙对中西文化发展的影响》</a:t>
            </a:r>
            <a:endParaRPr lang="en-US" altLang="zh-CN" dirty="0"/>
          </a:p>
        </p:txBody>
      </p:sp>
      <p:sp>
        <p:nvSpPr>
          <p:cNvPr id="3" name="QO_5_BD.41_4#32ce8b2a4?vaa=1&amp;vcp=1&amp;vop=1&amp;pid=1f51edb71&amp;color=0,55,96&amp;vtp=1&amp;bbb=1"/>
          <p:cNvSpPr/>
          <p:nvPr/>
        </p:nvSpPr>
        <p:spPr>
          <a:xfrm>
            <a:off x="502920" y="454288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（1）根据材料一并结合所学知识，概括古代中国北方民族迁徙的特点。</a:t>
            </a:r>
            <a:endParaRPr lang="en-US" altLang="zh-CN" sz="1800" dirty="0"/>
          </a:p>
        </p:txBody>
      </p:sp>
      <p:sp>
        <p:nvSpPr>
          <p:cNvPr id="4" name="QO_5_BD.41_5#32ce8b2a4?vaa=1&amp;vcp=1&amp;vop=1&amp;pid=1f51edb71&amp;color=0,55,96&amp;vtp=1&amp;bbb=1"/>
          <p:cNvSpPr/>
          <p:nvPr/>
        </p:nvSpPr>
        <p:spPr>
          <a:xfrm>
            <a:off x="502920" y="495817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（2）根据材料二并结合所学知识，简述日耳曼民族迁徙的内外部条件。</a:t>
            </a:r>
            <a:endParaRPr lang="en-US" altLang="zh-CN" sz="1800" dirty="0"/>
          </a:p>
        </p:txBody>
      </p:sp>
      <p:sp>
        <p:nvSpPr>
          <p:cNvPr id="5" name="QO_5_BD.41_6#32ce8b2a4?vaa=1&amp;vcp=1&amp;vop=1&amp;pid=1f51edb71&amp;color=0,55,96&amp;vtp=1&amp;bbb=1"/>
          <p:cNvSpPr/>
          <p:nvPr/>
        </p:nvSpPr>
        <p:spPr>
          <a:xfrm>
            <a:off x="502920" y="537346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（3）综合上述材料并结合所学知识，分别概述古代中西方的民族迁徙对其文化发展的影响。</a:t>
            </a:r>
            <a:endParaRPr lang="en-US" altLang="zh-CN" sz="1800"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42_1#32ce8b2a4?vaa=1&amp;vcp=1&amp;vop=1&amp;pid=1f51edb71&amp;color=0,55,96&amp;vtp=1&amp;bt=1&amp;bbb=1&amp;hb=1"/>
          <p:cNvSpPr/>
          <p:nvPr/>
        </p:nvSpPr>
        <p:spPr>
          <a:xfrm>
            <a:off x="502920" y="1843568"/>
            <a:ext cx="10570464" cy="419100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【解析】本题考查印欧人和亚欧游牧民族的迁徙。（1）根据材料“燕然山之战后”“三国后期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”“内迁的少数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民族数百万人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”“内迁的还有西北的氐、羌，东北的鲜卑，漠北的羯人”可知，规模大、范围广</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、持续时间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长</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；根据材料“内迁的还有西北的氐、羌，东北的鲜卑，漠北的羯人”并结合所学可知，迁徙主体多元</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，呈</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现出北方民族大交融的现象</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；根据材料“由于中原人口剧减，魏晋不断‘招抚’少数民族”可知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，迁徙方向明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，由边地向中原地区迁徙；根据材料“魏晋不断‘招抚’少数民族”再结合所学可知，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建立北方民族政权，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游牧民族吸收中原文化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2）根据材料“而日耳曼人的社会机制易于或利于激发创新”可知，游牧民族本身的特性（进取性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合所学可从生产力的发展和人口增加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、社会资源紧张等角度分析，得出社会生产力发展需求；</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人口增长，</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资源匮乏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。根据材料“罗马制度已彻底崩塌”可知，罗马帝国统治的逐步腐化。结合所学可从外族侵扰</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、气</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候变化的角度分析</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，得出来自其他游牧民族的外部压力；气候环境的变化。</a:t>
            </a:r>
            <a:endParaRPr lang="en-US" altLang="zh-CN" sz="1800" dirty="0"/>
          </a:p>
          <a:p>
            <a:pPr latinLnBrk="1">
              <a:lnSpc>
                <a:spcPct val="150000"/>
              </a:lnSpc>
            </a:pP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42_1#32ce8b2a4?vaa=1&amp;vcp=1&amp;vop=1&amp;pid=1f51edb71&amp;color=0,55,96&amp;vtp=1&amp;bt=1&amp;bbb=1&amp;hb=1"/>
          <p:cNvSpPr/>
          <p:nvPr/>
        </p:nvSpPr>
        <p:spPr>
          <a:xfrm>
            <a:off x="502920" y="2282036"/>
            <a:ext cx="10570464" cy="3288030"/>
          </a:xfrm>
          <a:prstGeom prst="rect">
            <a:avLst/>
          </a:prstGeom>
          <a:noFill/>
        </p:spPr>
        <p:txBody>
          <a:bodyPr wrap="none" lIns="0" tIns="0" rIns="0" bIns="0" rtlCol="0" anchor="t"/>
          <a:lstStyle/>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3）中国：根据材料一“内迁的少数民族约数百万人”可知，改变了区域人口的分布格局。根据材料三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“只</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是融进了一些新的内容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”可知，促进民族交融与经济文化交流；丰富了中华文化内涵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。结合所学可从推动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南方发展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、少数民族政权封建化、为隋唐时期的盛世奠基等角度分析，得出推动南方地区开发</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；推动少数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民族政权封建化进程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；为隋唐时期的盛世奠定基础。</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洲</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：根据材料三“强大的异质文化将昔日的古典文化体系彻底打碎”可知，改变了欧洲的格局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；冲击了西</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欧古典文化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。根据材料三“其内容</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基督教文化相混合，经过熔炼，铸成了一种崭新的西欧文化”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促进欧洲以基督教为中心的文化模式形成</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。结合所学还可从推动西欧封建化、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欧洲长期分裂等角度分析，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得出推动西欧封建化进程</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；使欧洲社会长期分裂。</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43_1#32ce8b2a4?vaa=1&amp;vcp=1&amp;vop=1&amp;pid=1f51edb71&amp;color=0,55,96&amp;vtp=1&amp;bt=1&amp;bbb=1&amp;hb=1"/>
          <p:cNvSpPr/>
          <p:nvPr/>
        </p:nvSpPr>
        <p:spPr>
          <a:xfrm>
            <a:off x="502920" y="2058516"/>
            <a:ext cx="10570464" cy="37071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（1）特点：规模大、范围广、持续时间长；迁徙主体多元，呈现出北方民族大交融的现象</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；迁</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徙方向明确</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，由边地向中原地区迁徙；建立北方民族政权；游牧民族吸收中原文化。</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2）内部条件：社会生产力发展需求；游牧民族本身的特性（进取性）；人口增长，资源匮乏</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。外部条</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件</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：来自其他游牧民族的外部压力；罗马帝国统治的逐步腐化；气候环境的变化。</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3）影响：</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中</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国</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：推动南方地区开发；改变了区域人口的分布格局；促进民族交融与经济文化交流</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；推动少数民族政</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权封建化进程</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；为隋唐时期的盛世奠定基础；丰富了中华文化内涵。</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欧</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洲</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：改变了欧洲的格局；冲击了西欧古典文化；推动西欧封建化进程；使欧洲社会长期分裂</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；促进欧洲</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以基督教为中心的文化模式形成</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4_1#a10014137?vaa=1&amp;vcp=1&amp;vop=1&amp;pid=d51614784&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[山西晋城2025高二月考]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有学者指出，约公元前2000年，印欧人开始侵入希腊</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，逐渐构建了希腊文明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的主要成分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，即语言、文字和宗教。印欧人的一支雅利安人进入印度后，摧毁了印度河文明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，留下了大量</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以吠陀形式出现的文献材料</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这表明(</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46_1#a10014137.bracket?vaa=1&amp;vcp=1&amp;vop=1&amp;pid=d51614784&amp;color=0,55,96&amp;vpa=11&amp;vtp=1"/>
          <p:cNvSpPr/>
          <p:nvPr/>
        </p:nvSpPr>
        <p:spPr>
          <a:xfrm>
            <a:off x="4343876" y="2694119"/>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44_2#a10014137.choices?vaa=1&amp;vcp=1&amp;vop=1&amp;pid=d51614784&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民族战争是文明发展的主要动力</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民族迁徙促进了区域文化发展</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游牧经济比农耕模式更具生命力</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人口迁徙动摇了多元文明格局</a:t>
            </a:r>
            <a:endParaRPr lang="en-US" altLang="zh-CN" sz="1800" dirty="0"/>
          </a:p>
        </p:txBody>
      </p:sp>
      <p:sp>
        <p:nvSpPr>
          <p:cNvPr id="5" name="QC_5_AS.45_1#a10014137?vaa=1&amp;vcp=1&amp;vop=1&amp;pid=d51614784&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【解析】本题结合时空观念考查印欧人迁徙的影响。根据材料信息可知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，印欧人的迁徙活动不仅改变了当</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地的人口结构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，还带来了新的文化元素，如语言、文字、宗教、技术和艺术，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从而促进了区域文化的发展，</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项正确；文明的发展受多种因素影响，如人口迁移、商业贸易等，战争只是其中之一，排除A项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中并未进行游牧经济与农耕模式的比较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，无法得出“更具生命力”的结论，排除C项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；材料强调的是印欧人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迁徙对区域文化的</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“促进”作用，且印欧人迁徙后，世界文明仍是多元格局，排除D项。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8_1#b47e2024d?vaa=1&amp;vcp=1&amp;vop=1&amp;pid=d51614784&amp;color=0,55,96&amp;vtp=1&amp;bt=1&amp;bbb=1&amp;hb=1"/>
          <p:cNvSpPr/>
          <p:nvPr/>
        </p:nvSpPr>
        <p:spPr>
          <a:xfrm>
            <a:off x="502920" y="1863761"/>
            <a:ext cx="10570464" cy="7702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[山东部分学校2025高二检测]</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下表所示为部分史书记载的古代西域地区相关历史事件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。这些记载反映</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出(</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graphicFrame>
        <p:nvGraphicFramePr>
          <p:cNvPr id="27" name="QC_5_BD.48_2#b47e2024d?colgroup=8,36&amp;vaa=1&amp;vcp=1&amp;vop=1&amp;pid=d51614784&amp;color=0,55,96&amp;vtp=1&amp;bbb=1&amp;hb=1"/>
          <p:cNvGraphicFramePr>
            <a:graphicFrameLocks noGrp="1"/>
          </p:cNvGraphicFramePr>
          <p:nvPr/>
        </p:nvGraphicFramePr>
        <p:xfrm>
          <a:off x="502920" y="2768890"/>
          <a:ext cx="10543032" cy="2268665"/>
        </p:xfrm>
        <a:graphic>
          <a:graphicData uri="http://schemas.openxmlformats.org/drawingml/2006/table">
            <a:tbl>
              <a:tblPr/>
              <a:tblGrid>
                <a:gridCol w="1993392"/>
                <a:gridCol w="8549640"/>
              </a:tblGrid>
              <a:tr h="385382">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史料出处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历史事件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rowSpan="2">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《汉书·西域传》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乌孙昆莫击破大月氏</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大月氏徙西臣大夏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46633">
                <a:tc vMerge="1">
                  <a:tcPr/>
                </a:tc>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至冒顿单于攻破月氏</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而老上单于杀月氏</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以其头为饮器</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月氏乃远去</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过大宛</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西击大夏而臣之</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都妫水北为王庭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46633">
                <a:tc>
                  <a:txBody>
                    <a:bodyPr/>
                    <a:lstStyle/>
                    <a:p>
                      <a:pPr marL="0" indent="0" algn="ctr"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《新唐书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后吐蕃寖盛</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拓跋畏逼</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请内徙</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始诏庆州置静边等处之地,乃入吐蕃</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其处者皆为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吐蕃役属</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更号弭药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C_5_BD.48_3#b47e2024d.choices?vaa=1&amp;vcp=1&amp;vop=1&amp;pid=d51614784&amp;color=0,55,96&amp;vtp=1&amp;bbb=1"/>
          <p:cNvSpPr/>
          <p:nvPr/>
        </p:nvSpPr>
        <p:spPr>
          <a:xfrm>
            <a:off x="502920" y="516919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频繁战争导致民族矛盾激化</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政治局势对人口迁徙的影响</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中原王朝对西域控制力减弱</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民族交融导致人口频繁流动</a:t>
            </a:r>
            <a:endParaRPr lang="en-US" altLang="zh-CN" sz="1800" dirty="0"/>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0_1#b47e2024d?vaa=1&amp;vcp=1&amp;vop=1&amp;pid=d51614784&amp;color=0,55,96&amp;vtp=1&amp;bt=1&amp;bbb=1&amp;hb=1"/>
          <p:cNvSpPr/>
          <p:nvPr/>
        </p:nvSpPr>
        <p:spPr>
          <a:xfrm>
            <a:off x="502920" y="2701072"/>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【解析】本题结合史料实证考查古代西域地区的人口迁徙。根据材料可知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，表格中的历史事件反映了古代</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西域地区的人口迁徙现象</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，且这些迁徙与战争、征服、压迫等密切相关</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，这体现了政治局势对人口迁徙的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，B项正确；材料主要反映的是人口迁徙，而非民族矛盾激化，排除A项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；材料未强调中原王朝对西</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域的控制力问题</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，且“减弱”一词无法完整归纳，排除C项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；材料主要反映的是政治局势变化而导致的人口</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迁徙</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，而非民族交融导致的人口流动，排除D项。</a:t>
            </a:r>
            <a:endParaRPr lang="en-US" altLang="zh-CN" dirty="0"/>
          </a:p>
        </p:txBody>
      </p:sp>
      <p:sp>
        <p:nvSpPr>
          <p:cNvPr id="3" name="QC_5_AN.51_1#b47e2024d?vaa=1&amp;vcp=1&amp;vop=1&amp;pid=d51614784&amp;color=0,55,96&amp;vtp=1&amp;bbb=1"/>
          <p:cNvSpPr/>
          <p:nvPr/>
        </p:nvSpPr>
        <p:spPr>
          <a:xfrm>
            <a:off x="502920" y="475878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2#d2454781a.fixed?vcp=1&amp;pid=3f9ee4e33&amp;color=0,55,96&amp;tib=255,255,255&amp;vtp=1" descr="preencoded.png"/>
          <p:cNvPicPr>
            <a:picLocks noChangeAspect="1"/>
          </p:cNvPicPr>
          <p:nvPr/>
        </p:nvPicPr>
        <p:blipFill>
          <a:blip r:embed="rId1"/>
          <a:stretch>
            <a:fillRect/>
          </a:stretch>
        </p:blipFill>
        <p:spPr>
          <a:xfrm>
            <a:off x="649224" y="2624328"/>
            <a:ext cx="3419856" cy="1188720"/>
          </a:xfrm>
          <a:prstGeom prst="rect">
            <a:avLst/>
          </a:prstGeom>
        </p:spPr>
      </p:pic>
      <p:sp>
        <p:nvSpPr>
          <p:cNvPr id="3" name="C_2_BD#d2454781a.fixed?vcp=1&amp;pid=3f9ee4e33&amp;color=61,88,159&amp;vtp=1&amp;bbb=1"/>
          <p:cNvSpPr/>
          <p:nvPr/>
        </p:nvSpPr>
        <p:spPr>
          <a:xfrm>
            <a:off x="649224" y="2624328"/>
            <a:ext cx="2916936" cy="1225296"/>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第6课</a:t>
            </a:r>
            <a:endParaRPr lang="en-US" altLang="zh-CN" sz="5400" dirty="0"/>
          </a:p>
        </p:txBody>
      </p:sp>
      <p:sp>
        <p:nvSpPr>
          <p:cNvPr id="4" name="C_2_BD#d2454781a.fixed?vcp=1&amp;pid=3f9ee4e33&amp;color=61,88,159&amp;vtp=1&amp;bbb=1&amp;hb=1"/>
          <p:cNvSpPr/>
          <p:nvPr/>
        </p:nvSpPr>
        <p:spPr>
          <a:xfrm>
            <a:off x="4251960" y="2267712"/>
            <a:ext cx="7918704" cy="1911096"/>
          </a:xfrm>
          <a:prstGeom prst="rect">
            <a:avLst/>
          </a:prstGeom>
          <a:noFill/>
        </p:spPr>
        <p:txBody>
          <a:bodyPr wrap="none" lIns="0" tIns="0" rIns="0" bIns="0" rtlCol="0" anchor="ctr"/>
          <a:lstStyle/>
          <a:p>
            <a:pPr algn="l" latinLnBrk="1">
              <a:lnSpc>
                <a:spcPts val="6500"/>
              </a:lnSpc>
            </a:pPr>
            <a:r>
              <a:rPr lang="en-US" altLang="zh-CN" sz="5400" b="0" i="0">
                <a:solidFill>
                  <a:srgbClr val="3D589F"/>
                </a:solidFill>
                <a:latin typeface="印品黑体" pitchFamily="34" charset="0"/>
                <a:ea typeface="印品黑体" pitchFamily="34" charset="-122"/>
                <a:cs typeface="印品黑体" pitchFamily="34" charset="-120"/>
              </a:rPr>
              <a:t>古代人类的迁徙和区域文</a:t>
            </a:r>
            <a:endParaRPr lang="en-US" altLang="zh-CN" sz="5400" b="0" i="0">
              <a:solidFill>
                <a:srgbClr val="3D589F"/>
              </a:solidFill>
              <a:latin typeface="印品黑体" pitchFamily="34" charset="0"/>
              <a:ea typeface="印品黑体" pitchFamily="34" charset="-122"/>
              <a:cs typeface="印品黑体" pitchFamily="34" charset="-120"/>
            </a:endParaRPr>
          </a:p>
          <a:p>
            <a:pPr latinLnBrk="1">
              <a:lnSpc>
                <a:spcPts val="6600"/>
              </a:lnSpc>
            </a:pPr>
            <a:r>
              <a:rPr lang="en-US" altLang="zh-CN" sz="5400" b="0" i="0">
                <a:solidFill>
                  <a:srgbClr val="3D589F"/>
                </a:solidFill>
                <a:latin typeface="印品黑体" pitchFamily="34" charset="0"/>
                <a:ea typeface="印品黑体" pitchFamily="34" charset="-122"/>
                <a:cs typeface="印品黑体" pitchFamily="34" charset="-120"/>
              </a:rPr>
              <a:t>化的形成</a:t>
            </a:r>
            <a:endParaRPr lang="en-US" altLang="zh-CN" sz="5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目录1:d2454781a?lid=adb3b601f&amp;cid=adb3b601f&amp;vtp=1&amp;bt=1&amp;bbb=1"/>
          <p:cNvSpPr/>
          <p:nvPr/>
        </p:nvSpPr>
        <p:spPr>
          <a:xfrm>
            <a:off x="5943600" y="1728216"/>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印欧人的迁徙及其对早期区域文化的影响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3" name="C_1#目录1:d2454781a?lid=7b53580a3&amp;cid=7b53580a3&amp;vtp=1&amp;bbb=1"/>
          <p:cNvSpPr/>
          <p:nvPr/>
        </p:nvSpPr>
        <p:spPr>
          <a:xfrm>
            <a:off x="5943600" y="2011680"/>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亚欧游牧民族大迁徙对区域文化发展的影响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难点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4" name="C_1#目录1:d2454781a?lid=904f93e97&amp;cid=904f93e97&amp;vtp=1&amp;bbb=1">
            <a:hlinkClick r:id="rId1" action="ppaction://hlinksldjump"/>
          </p:cNvPr>
          <p:cNvSpPr/>
          <p:nvPr/>
        </p:nvSpPr>
        <p:spPr>
          <a:xfrm>
            <a:off x="5943600" y="3952113"/>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印欧人早期迁徙的原因、条件及对世界历史发展的影响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5" name="C_1#目录1:d2454781a?lid=a5a229b59&amp;cid=a5a229b59&amp;vtp=1&amp;bbb=1">
            <a:hlinkClick r:id="rId2" action="ppaction://hlinksldjump"/>
          </p:cNvPr>
          <p:cNvSpPr/>
          <p:nvPr/>
        </p:nvSpPr>
        <p:spPr>
          <a:xfrm>
            <a:off x="5943600" y="4235577"/>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亚欧民族大迁徙产生的影响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难点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6" name="C_1#目录1:d2454781a?lid=863c411c7&amp;cid=863c411c7&amp;vtp=1&amp;bbb=1"/>
          <p:cNvSpPr/>
          <p:nvPr/>
        </p:nvSpPr>
        <p:spPr>
          <a:xfrm>
            <a:off x="5943600" y="4808220"/>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印欧人迁徙的特点和影响</a:t>
            </a:r>
            <a:endParaRPr lang="en-US" altLang="zh-CN" sz="1600" dirty="0"/>
          </a:p>
        </p:txBody>
      </p:sp>
      <p:sp>
        <p:nvSpPr>
          <p:cNvPr id="7" name="C_1#目录1:d2454781a?lid=02f116fd2&amp;cid=02f116fd2&amp;vtp=1&amp;bbb=1"/>
          <p:cNvSpPr/>
          <p:nvPr/>
        </p:nvSpPr>
        <p:spPr>
          <a:xfrm>
            <a:off x="5943600" y="5091684"/>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日耳曼民族的迁徙</a:t>
            </a:r>
            <a:endParaRPr lang="en-US" altLang="zh-CN" sz="16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904f93e97?vcp=1&amp;pid=4db456101&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要点1</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印欧人早期迁徙的原因、条件及对世界历史发展的影响</a:t>
            </a:r>
            <a:endParaRPr lang="en-US" altLang="zh-CN" sz="2000" dirty="0"/>
          </a:p>
        </p:txBody>
      </p:sp>
      <p:sp>
        <p:nvSpPr>
          <p:cNvPr id="3" name="P_5_BD#45ed56d60?vcp=1&amp;pid=904f93e97&amp;color=0,55,96&amp;vtp=1&amp;bbb=1&amp;hb=1"/>
          <p:cNvSpPr/>
          <p:nvPr/>
        </p:nvSpPr>
        <p:spPr>
          <a:xfrm>
            <a:off x="502920" y="1940623"/>
            <a:ext cx="10570464" cy="2865755"/>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1.原因、条件</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生存需要：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古印欧人没有掌握农业种植技术，只能靠捕猎为生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，寻找食物成为古印欧人的第一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生存目标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，食物的匮乏和来源的不固定使得他们几乎无法在一个地方长久定居</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，游牧和迁徙成为古印欧人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最显著的特征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人口增长：</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随着社会的发展，印欧人的人口数量不断增长</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，原先的生存地区难以满足人们的生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活需要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，一部分人开始迁徙，去寻找更加适合生存的地方。</a:t>
            </a:r>
            <a:endParaRPr lang="en-US" altLang="zh-CN" sz="1800" dirty="0"/>
          </a:p>
          <a:p>
            <a:pPr latinLnBrk="1">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技术保障：</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拥有轮式车和驯化的马。</a:t>
            </a:r>
            <a:endParaRPr lang="en-US" altLang="zh-CN"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45ed56d60?vcp=1&amp;pid=904f93e97&amp;color=0,55,96&amp;vtp=1&amp;bt=1&amp;bbb=1&amp;hb=1"/>
          <p:cNvSpPr/>
          <p:nvPr/>
        </p:nvSpPr>
        <p:spPr>
          <a:xfrm>
            <a:off x="502920" y="1852776"/>
            <a:ext cx="10570464" cy="41262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2.对世界历史发展的影响</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1）印欧人的迁徙给被征服地区带来不同程度的破坏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，造成了部分先进的文明中心发展暂时停滞甚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至倒退的局面</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2）古代印欧民族的迁徙对历史发展和社会进步产生了积极影响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，有利于当时先进社会制度的确立</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和扩大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3）波斯帝国、亚历山大帝国、赫梯帝国、罗马帝国在东西方经济、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文化交流中都起过积极作用。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马和马车的使用有助于打破各地的孤立闭塞状态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，建立新的国际格局，扩大国与国之间的联系，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发展经济、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促进文化交流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4）古代印欧民族在迁徙中所建立的国家，使古代世界面貌发生了重大变化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。今天欧洲国家和民族</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分布的主要格局是印欧语系各族在迁徙过程中确立起来的</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_1#226c119dd?htil=1&amp;vaa=1&amp;vcp=1&amp;vop=1&amp;pid=904f93e97&amp;color=0,55,96&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48169" y="2330994"/>
            <a:ext cx="3685032" cy="28803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_2#226c119dd?htil=1&amp;vaa=1&amp;vcp=1&amp;vop=1&amp;pid=904f93e97&amp;color=0,55,96&amp;vtp=1&amp;bt=1&amp;bbb=1&amp;hb=1"/>
          <p:cNvSpPr/>
          <p:nvPr/>
        </p:nvSpPr>
        <p:spPr>
          <a:xfrm>
            <a:off x="502920" y="2266986"/>
            <a:ext cx="6757416" cy="16084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例1</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[浙江名校2025高二期中</a:t>
            </a:r>
            <a:r>
              <a:rPr lang="en-US" altLang="zh-CN" sz="1800" b="0" i="0">
                <a:solidFill>
                  <a:srgbClr val="003760"/>
                </a:solidFill>
                <a:latin typeface="仿宋" panose="02010609060101010101" pitchFamily="34" charset="-122"/>
                <a:ea typeface="仿宋" panose="02010609060101010101" pitchFamily="34" charset="-122"/>
                <a:cs typeface="仿宋" panose="0201060906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人类在迁徙过程中带来了不同文化的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交融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，以印欧人为主体的游牧部落的迁徙，分别形成赫梯人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、波斯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、希腊人和雅利安人。下列选项中，与下图中“丙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”处族群相关的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C_5_BD.1_3#226c119dd.choices?htil=1&amp;vaa=1&amp;vcp=1&amp;vop=1&amp;pid=904f93e97&amp;color=0,55,96&amp;vtp=1&amp;bbb=1"/>
          <p:cNvSpPr/>
          <p:nvPr/>
        </p:nvSpPr>
        <p:spPr>
          <a:xfrm>
            <a:off x="502920" y="3923320"/>
            <a:ext cx="6757416" cy="1608455"/>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率先掌握了冶铁技术</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现存最早的较为完整的成文法典</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贵贱分明的种姓制度</a:t>
            </a:r>
            <a:endParaRPr lang="en-US" altLang="zh-CN" sz="1800" dirty="0"/>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首次将西亚与北非文明统一起来</a:t>
            </a:r>
            <a:endParaRPr lang="en-US" altLang="zh-CN" sz="1800"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226c119dd?vaa=1&amp;vcp=1&amp;vop=1&amp;pid=904f93e97&amp;color=0,55,96&amp;vtp=1&amp;bt=1&amp;bbb=1&amp;hb=1"/>
          <p:cNvSpPr/>
          <p:nvPr/>
        </p:nvSpPr>
        <p:spPr>
          <a:xfrm>
            <a:off x="502920" y="2491522"/>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【解析】本题考查印欧人迁徙的影响。根据材料及所学可知，“丙”处位于伊朗高原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，印欧人迁徙后在伊朗</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高原形成的是波斯人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。波斯帝国兴起后，疆域不断扩大，首次将西亚与北非文明统一起来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，波斯人正是波</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斯帝国的主体</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，D项正确；率先掌握冶铁技术的是赫梯人，赫梯人主要分布在小亚细亚地区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，不是伊朗高</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，排除A项；制定世界上现存最早的较为完整的成文法典的是古巴比伦王国，</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古巴比伦位于两河流域，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B项；贵贱分明的种姓制度是雅利安人进入印度后建立的，雅利安人主要活动区域在印度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，不是伊朗</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高原</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a:t>
            </a:r>
            <a:endParaRPr lang="en-US" altLang="zh-CN" dirty="0"/>
          </a:p>
        </p:txBody>
      </p:sp>
      <p:sp>
        <p:nvSpPr>
          <p:cNvPr id="3" name="QC_5_AN.4_1#226c119dd?vaa=1&amp;vcp=1&amp;vop=1&amp;pid=904f93e97&amp;color=0,55,96&amp;vtp=1&amp;bbb=1"/>
          <p:cNvSpPr/>
          <p:nvPr/>
        </p:nvSpPr>
        <p:spPr>
          <a:xfrm>
            <a:off x="502920" y="49683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2" grpId="0"/>
      <p:bldP spid="2"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a5a229b59?vcp=1&amp;pid=4db456101&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要点2</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亚欧民族大迁徙产生的影响</a:t>
            </a:r>
            <a:endParaRPr lang="en-US" altLang="zh-CN" sz="2000" dirty="0"/>
          </a:p>
        </p:txBody>
      </p:sp>
      <p:sp>
        <p:nvSpPr>
          <p:cNvPr id="3" name="P_5_BD#d38557271?vcp=1&amp;pid=a5a229b59&amp;color=0,55,96&amp;vtp=1&amp;bbb=1&amp;hb=1"/>
          <p:cNvSpPr/>
          <p:nvPr/>
        </p:nvSpPr>
        <p:spPr>
          <a:xfrm>
            <a:off x="502920" y="1940623"/>
            <a:ext cx="10570464" cy="37071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1.促进了农耕文明与游牧文明之间生产力发展水平的协调</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民族大迁徙的过程亦是农耕文明与游牧文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明互相交融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、互相影响的过程，促进了人类文明的进步。</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.改变了农耕世界和游牧世界的历史格局，奠定了后世部分东西方国家的基本框架。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对西方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：最终建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立起一系列王国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（如法兰克、西哥特、东哥特王国），直接摧毁了西罗马帝国</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。这些王国成为后来现代欧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洲民族国家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（如法兰西、德意志、意大利、西班牙等）的雏形，彻底重塑了西方的政治地图；对东方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，北方游牧民族内迁并建立政权（十六国及北朝），与南方汉族政权长期对峙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。这场大动荡促成了中</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国历史上第一次大规模的民族交融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，为后来隋唐大一统的、多民族的繁荣帝国奠定了基础。</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.跨越欧亚的民族大迁徙造成欧洲古典时代的结束与中世纪的开始</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封建性大土地所有制从此迅速发</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展</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，西欧封建制度在罗马因素与日耳曼因素相结合的基础上产生和发展起来。</a:t>
            </a:r>
            <a:endParaRPr lang="en-US" altLang="zh-CN" dirty="0"/>
          </a:p>
        </p:txBody>
      </p:sp>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8160</Words>
  <Application>WPS 演示</Application>
  <PresentationFormat>宽屏</PresentationFormat>
  <Paragraphs>321</Paragraphs>
  <Slides>28</Slides>
  <Notes>27</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28</vt:i4>
      </vt:variant>
    </vt:vector>
  </HeadingPairs>
  <TitlesOfParts>
    <vt:vector size="50" baseType="lpstr">
      <vt:lpstr>Arial</vt:lpstr>
      <vt:lpstr>宋体</vt:lpstr>
      <vt:lpstr>Wingdings</vt:lpstr>
      <vt:lpstr>微软雅黑</vt:lpstr>
      <vt:lpstr>微软雅黑</vt:lpstr>
      <vt:lpstr>Arial (正文)</vt:lpstr>
      <vt:lpstr>Arial (正文)</vt:lpstr>
      <vt:lpstr>Arial (正文)</vt:lpstr>
      <vt:lpstr>印品黑体</vt:lpstr>
      <vt:lpstr>印品黑体</vt:lpstr>
      <vt:lpstr>印品黑体</vt:lpstr>
      <vt:lpstr>黑体</vt:lpstr>
      <vt:lpstr>Times New Roman</vt:lpstr>
      <vt:lpstr>Times New Roman</vt:lpstr>
      <vt:lpstr>宋体</vt:lpstr>
      <vt:lpstr>仿宋</vt:lpstr>
      <vt:lpstr>仿宋</vt:lpstr>
      <vt:lpstr>Calibri</vt:lpstr>
      <vt:lpstr>Arial Unicode MS</vt:lpstr>
      <vt:lpstr>等线</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噫吁嚱盒盒</cp:lastModifiedBy>
  <cp:revision>5</cp:revision>
  <dcterms:created xsi:type="dcterms:W3CDTF">2025-10-24T08:45:00Z</dcterms:created>
  <dcterms:modified xsi:type="dcterms:W3CDTF">2025-10-27T08:49:28Z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EFDFE122EA004950AEA917A974C35959_13</vt:lpwstr>
  </property>
  <property fmtid="{D5CDD505-2E9C-101B-9397-08002B2CF9AE}" pid="3" name="KSOProductBuildVer">
    <vt:lpwstr>2052-12.1.0.23125</vt:lpwstr>
  </property>
</Properties>
</file>